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57" r:id="rId3"/>
    <p:sldId id="291" r:id="rId4"/>
    <p:sldId id="293" r:id="rId5"/>
    <p:sldId id="292" r:id="rId6"/>
    <p:sldId id="259" r:id="rId7"/>
    <p:sldId id="260" r:id="rId8"/>
    <p:sldId id="261" r:id="rId9"/>
    <p:sldId id="296" r:id="rId10"/>
    <p:sldId id="297" r:id="rId11"/>
    <p:sldId id="298" r:id="rId12"/>
    <p:sldId id="294" r:id="rId13"/>
    <p:sldId id="295" r:id="rId14"/>
    <p:sldId id="262" r:id="rId15"/>
    <p:sldId id="286" r:id="rId16"/>
    <p:sldId id="28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5616" y="332656"/>
            <a:ext cx="6858000" cy="3096344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latin typeface="Liberation Serif" pitchFamily="18" charset="0"/>
              </a:rPr>
              <a:t>Об организации работы </a:t>
            </a:r>
            <a:br>
              <a:rPr lang="ru-RU" sz="3000" b="1" dirty="0" smtClean="0">
                <a:latin typeface="Liberation Serif" pitchFamily="18" charset="0"/>
              </a:rPr>
            </a:br>
            <a:r>
              <a:rPr lang="ru-RU" sz="3000" b="1" dirty="0" smtClean="0">
                <a:latin typeface="Liberation Serif" pitchFamily="18" charset="0"/>
              </a:rPr>
              <a:t>экспертно-проверочной комиссии Управления архивами Свердловской области (ЭПК). </a:t>
            </a:r>
            <a:br>
              <a:rPr lang="ru-RU" sz="3000" b="1" dirty="0" smtClean="0">
                <a:latin typeface="Liberation Serif" pitchFamily="18" charset="0"/>
              </a:rPr>
            </a:br>
            <a:r>
              <a:rPr lang="ru-RU" sz="3000" b="1" dirty="0" smtClean="0">
                <a:latin typeface="Liberation Serif" pitchFamily="18" charset="0"/>
              </a:rPr>
              <a:t>Порядок представления документов                к рассмотрению ЭПК</a:t>
            </a:r>
            <a:endParaRPr lang="ru-RU" sz="3000" b="1" dirty="0">
              <a:latin typeface="Liberation Serif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79712" y="5085184"/>
            <a:ext cx="5040560" cy="1008112"/>
          </a:xfrm>
        </p:spPr>
        <p:txBody>
          <a:bodyPr/>
          <a:lstStyle/>
          <a:p>
            <a:pPr algn="ctr"/>
            <a:r>
              <a:rPr lang="ru-RU" b="1" dirty="0" smtClean="0">
                <a:latin typeface="Liberation Serif" pitchFamily="18" charset="0"/>
              </a:rPr>
              <a:t>Екатеринбург</a:t>
            </a:r>
          </a:p>
          <a:p>
            <a:pPr algn="ctr"/>
            <a:r>
              <a:rPr lang="ru-RU" b="1" dirty="0" smtClean="0">
                <a:latin typeface="Liberation Serif" pitchFamily="18" charset="0"/>
              </a:rPr>
              <a:t>2023</a:t>
            </a:r>
            <a:endParaRPr lang="ru-RU" b="1" dirty="0">
              <a:latin typeface="Liberation Serif" pitchFamily="18" charset="0"/>
            </a:endParaRPr>
          </a:p>
        </p:txBody>
      </p:sp>
      <p:pic>
        <p:nvPicPr>
          <p:cNvPr id="4" name="Рисунок 4" descr="д1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789040"/>
            <a:ext cx="2519362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223664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476672"/>
            <a:ext cx="8496944" cy="6048672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schemeClr val="tx1"/>
                </a:solidFill>
                <a:latin typeface="Liberation Serif" pitchFamily="18" charset="0"/>
              </a:rPr>
              <a:t>ЭПК имеет право принимать решения об утверждении:</a:t>
            </a:r>
          </a:p>
          <a:p>
            <a:r>
              <a:rPr lang="ru-RU" sz="2400" dirty="0" smtClean="0"/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перечней проектов, проблем (тем), научно-техническая документация по которым подлежит передаче на постоянное хранение в государственные и муниципальные архивы,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описей дел (документов) постоянного хранения, составленных в организациях–источниках комплектования,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описей дел (документов) постоянного хранения, составленных в государственных и муниципальных архивах,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переработанных и усовершенствованных описей дел, хранящихся в государственных и муниципальных архивах,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описей особо ценных дел 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проектов завещаний, договоров дарения,  купли - продажи документов личного происхождения в целях передачи на постоянное хранение,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описей дел, документов, полученных в результате инициативного документирования.</a:t>
            </a:r>
          </a:p>
          <a:p>
            <a:pPr>
              <a:buFont typeface="Arial" pitchFamily="34" charset="0"/>
              <a:buChar char="•"/>
            </a:pPr>
            <a:endParaRPr lang="ru-RU" sz="2400" b="1" dirty="0" smtClean="0">
              <a:latin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223664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476672"/>
            <a:ext cx="8496944" cy="6048672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pPr>
              <a:lnSpc>
                <a:spcPct val="80000"/>
              </a:lnSpc>
            </a:pPr>
            <a:r>
              <a:rPr lang="ru-RU" sz="2400" b="1" dirty="0" smtClean="0">
                <a:solidFill>
                  <a:schemeClr val="tx1"/>
                </a:solidFill>
                <a:latin typeface="Liberation Serif" pitchFamily="18" charset="0"/>
              </a:rPr>
              <a:t>ЭПК имеет право принимать решения об утверждении:</a:t>
            </a:r>
          </a:p>
          <a:p>
            <a:r>
              <a:rPr lang="ru-RU" sz="2400" dirty="0" smtClean="0"/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перечней проектов, проблем (тем), научно-техническая документация по которым подлежит передаче на постоянное хранение в государственные и муниципальные архивы,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описей дел (документов) постоянного хранения, составленных в организациях–источниках комплектования,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описей дел (документов) постоянного хранения, составленных в государственных и муниципальных архивах,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переработанных и усовершенствованных описей дел, хранящихся в государственных и муниципальных архивах,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описей особо ценных дел 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проектов завещаний, договоров дарения,  купли - продажи документов личного происхождения в целях передачи на постоянное хранение, </a:t>
            </a:r>
          </a:p>
          <a:p>
            <a:pPr lvl="0">
              <a:buFont typeface="Arial" pitchFamily="34" charset="0"/>
              <a:buChar char="•"/>
            </a:pPr>
            <a:r>
              <a:rPr lang="ru-RU" sz="1900" dirty="0" smtClean="0">
                <a:solidFill>
                  <a:schemeClr val="tx1"/>
                </a:solidFill>
                <a:latin typeface="Liberation Serif" pitchFamily="18" charset="0"/>
              </a:rPr>
              <a:t>описей дел, документов, полученных в результате инициативного документирования.</a:t>
            </a:r>
          </a:p>
          <a:p>
            <a:pPr>
              <a:buFont typeface="Arial" pitchFamily="34" charset="0"/>
              <a:buChar char="•"/>
            </a:pPr>
            <a:endParaRPr lang="ru-RU" sz="2400" b="1" dirty="0" smtClean="0">
              <a:latin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8892480" cy="57606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  </a:t>
            </a:r>
            <a:r>
              <a:rPr lang="ru-RU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Временная инструкция </a:t>
            </a:r>
          </a:p>
          <a:p>
            <a:pPr algn="ctr">
              <a:buNone/>
            </a:pPr>
            <a:r>
              <a:rPr lang="ru-RU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об организации работы экспертно-проверочной комиссии Управления архивами Свердловской области (ЭПК) в дистанционном режиме</a:t>
            </a:r>
          </a:p>
          <a:p>
            <a:pPr algn="ctr">
              <a:buNone/>
            </a:pPr>
            <a:endParaRPr lang="ru-RU" b="1" dirty="0" smtClean="0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Liberation Serif" pitchFamily="18" charset="0"/>
              <a:ea typeface="+mj-ea"/>
              <a:cs typeface="+mj-cs"/>
            </a:endParaRPr>
          </a:p>
          <a:p>
            <a:pPr algn="ctr">
              <a:buNone/>
            </a:pP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- утверждена приказом Управления архивами Свердловской области от 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7.03.2020 № 27-01-33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/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51   «О работе экспертно-проверочной комиссии Управления архивами Свердловской области» </a:t>
            </a:r>
          </a:p>
          <a:p>
            <a:pPr algn="ctr">
              <a:buNone/>
            </a:pPr>
            <a:endParaRPr lang="ru-RU" b="1" dirty="0" smtClean="0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Liberation Serif" pitchFamily="18" charset="0"/>
              <a:ea typeface="+mj-ea"/>
              <a:cs typeface="+mj-cs"/>
            </a:endParaRPr>
          </a:p>
          <a:p>
            <a:pPr algn="ctr">
              <a:buNone/>
            </a:pPr>
            <a:endParaRPr lang="ru-RU" b="1" dirty="0" smtClean="0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Liberation Serif" pitchFamily="18" charset="0"/>
              <a:ea typeface="+mj-ea"/>
              <a:cs typeface="+mj-cs"/>
            </a:endParaRPr>
          </a:p>
          <a:p>
            <a:pPr algn="ctr">
              <a:buNone/>
            </a:pPr>
            <a:endParaRPr lang="ru-RU" b="1" dirty="0" smtClean="0">
              <a:solidFill>
                <a:srgbClr val="0070C0"/>
              </a:solidFill>
              <a:latin typeface="Liberation Serif" pitchFamily="18" charset="0"/>
            </a:endParaRPr>
          </a:p>
          <a:p>
            <a:pPr>
              <a:buNone/>
            </a:pPr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Liberation Serif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223664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692696"/>
            <a:ext cx="8712968" cy="5832648"/>
          </a:xfrm>
          <a:ln>
            <a:noFill/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chemeClr val="tx1"/>
                </a:solidFill>
                <a:latin typeface="Liberation Serif" pitchFamily="18" charset="0"/>
              </a:rPr>
              <a:t>Документы, а также все приложения к документам, предусмотренные приложением 1 к Регламенту работы ЭПК, представляются на рассмотрение ЭПК </a:t>
            </a:r>
            <a:r>
              <a:rPr lang="ru-RU" sz="2000" b="1" dirty="0" smtClean="0">
                <a:solidFill>
                  <a:schemeClr val="tx1"/>
                </a:solidFill>
                <a:latin typeface="Liberation Serif" pitchFamily="18" charset="0"/>
              </a:rPr>
              <a:t>в электронной форме в формате .</a:t>
            </a:r>
            <a:r>
              <a:rPr lang="ru-RU" sz="2000" b="1" dirty="0" err="1" smtClean="0">
                <a:solidFill>
                  <a:schemeClr val="tx1"/>
                </a:solidFill>
                <a:latin typeface="Liberation Serif" pitchFamily="18" charset="0"/>
              </a:rPr>
              <a:t>doc</a:t>
            </a:r>
            <a:r>
              <a:rPr lang="ru-RU" sz="2000" b="1" dirty="0" smtClean="0">
                <a:solidFill>
                  <a:schemeClr val="tx1"/>
                </a:solidFill>
                <a:latin typeface="Liberation Serif" pitchFamily="18" charset="0"/>
              </a:rPr>
              <a:t> и .</a:t>
            </a:r>
            <a:r>
              <a:rPr lang="ru-RU" sz="2000" b="1" dirty="0" err="1" smtClean="0">
                <a:solidFill>
                  <a:schemeClr val="tx1"/>
                </a:solidFill>
                <a:latin typeface="Liberation Serif" pitchFamily="18" charset="0"/>
              </a:rPr>
              <a:t>pdf</a:t>
            </a:r>
            <a:r>
              <a:rPr lang="ru-RU" sz="2000" b="1" dirty="0" smtClean="0">
                <a:solidFill>
                  <a:schemeClr val="tx1"/>
                </a:solidFill>
                <a:latin typeface="Liberation Serif" pitchFamily="18" charset="0"/>
              </a:rPr>
              <a:t>:</a:t>
            </a: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sz="2400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endParaRPr lang="ru-RU" b="1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 hangingPunct="0"/>
            <a:endParaRPr lang="ru-RU" dirty="0" smtClean="0">
              <a:solidFill>
                <a:schemeClr val="tx1"/>
              </a:solidFill>
              <a:latin typeface="Liberation Serif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1772816"/>
          <a:ext cx="9036496" cy="4792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08047"/>
                <a:gridCol w="4628449"/>
              </a:tblGrid>
              <a:tr h="180020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в формате .</a:t>
                      </a:r>
                      <a:r>
                        <a:rPr lang="en-US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doc</a:t>
                      </a:r>
                      <a:r>
                        <a:rPr lang="ru-RU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b="0" kern="1200" dirty="0" smtClean="0">
                          <a:solidFill>
                            <a:schemeClr val="tx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составляются и направляются на рассмотрение ЭПК основные документы, указанные в графе 2 Приложения к Регламенту ЭПК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в формате .</a:t>
                      </a:r>
                      <a:r>
                        <a:rPr lang="en-US" b="1" dirty="0" err="1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pdf</a:t>
                      </a: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0" dirty="0" smtClean="0">
                          <a:solidFill>
                            <a:schemeClr val="tx1"/>
                          </a:solidFill>
                          <a:latin typeface="Liberation Serif" pitchFamily="18" charset="0"/>
                        </a:rPr>
                        <a:t>составляются и направляются на рассмотрение ЭПК необходимые приложения к документам и письменные заключения к ним, указанные в графе 4 Приложения к Регламенту ЭПК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Liberation Serif" pitchFamily="18" charset="0"/>
                        </a:rPr>
                        <a:t>Например</a:t>
                      </a:r>
                      <a:r>
                        <a:rPr lang="en-US" sz="1800" dirty="0" smtClean="0">
                          <a:latin typeface="Liberation Serif" pitchFamily="18" charset="0"/>
                        </a:rPr>
                        <a:t>:</a:t>
                      </a:r>
                      <a:endParaRPr lang="ru-RU" sz="18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Liberation Serif" pitchFamily="18" charset="0"/>
                        </a:rPr>
                        <a:t>Например</a:t>
                      </a:r>
                      <a:r>
                        <a:rPr lang="en-US" sz="1800" dirty="0" smtClean="0">
                          <a:latin typeface="Liberation Serif" pitchFamily="18" charset="0"/>
                        </a:rPr>
                        <a:t>:</a:t>
                      </a:r>
                      <a:endParaRPr lang="ru-RU" sz="1800" dirty="0" smtClean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08097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Описи дел постоянного хранения, представленные организациями–источниками комплектования государственных и муниципальных архивов, на управленческую документацию (УД)</a:t>
                      </a:r>
                      <a:endParaRPr lang="ru-RU" sz="18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. Заключение исполнителя.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2. Историческая справка или дополнение к ранее представленной исторической справке.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3. Список изменений в названии и подчиненности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фондообразователя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.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4. Предисловие к описи.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5. Справка руководителя организации о неполноте состава дел, включенных в опись. </a:t>
                      </a:r>
                    </a:p>
                    <a:p>
                      <a:pPr marL="0" algn="l" rtl="0" eaLnBrk="1" latinLnBrk="0" hangingPunct="1"/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6. Номенклатура дел организации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268760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Char char="q"/>
            </a:pPr>
            <a:r>
              <a:rPr lang="ru-RU" sz="2400" dirty="0" smtClean="0">
                <a:latin typeface="Liberation Serif" pitchFamily="18" charset="0"/>
              </a:rPr>
              <a:t> К пакету документов должен прилагаться перечень документов, направляемых на рассмотрение ЭПК</a:t>
            </a:r>
          </a:p>
          <a:p>
            <a:pPr algn="ctr"/>
            <a:endParaRPr lang="ru-RU" sz="2400" dirty="0" smtClean="0">
              <a:latin typeface="Liberation Serif" pitchFamily="18" charset="0"/>
            </a:endParaRPr>
          </a:p>
          <a:p>
            <a:pPr algn="ctr"/>
            <a:endParaRPr lang="ru-RU" sz="2400" dirty="0" smtClean="0">
              <a:latin typeface="Liberation Serif" pitchFamily="18" charset="0"/>
            </a:endParaRPr>
          </a:p>
          <a:p>
            <a:pPr algn="r"/>
            <a:r>
              <a:rPr lang="ru-RU" sz="2400" dirty="0" smtClean="0">
                <a:latin typeface="Liberation Serif" pitchFamily="18" charset="0"/>
              </a:rPr>
              <a:t>Форма перечня </a:t>
            </a:r>
            <a:r>
              <a:rPr lang="en-US" sz="2400" dirty="0" smtClean="0">
                <a:latin typeface="Liberation Serif" pitchFamily="18" charset="0"/>
              </a:rPr>
              <a:t> </a:t>
            </a:r>
            <a:endParaRPr lang="ru-RU" sz="2400" dirty="0" smtClean="0">
              <a:latin typeface="Liberation Serif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" y="3356992"/>
          <a:ext cx="9143999" cy="2276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598"/>
                <a:gridCol w="1486799"/>
                <a:gridCol w="2040211"/>
                <a:gridCol w="1311564"/>
                <a:gridCol w="1675887"/>
                <a:gridCol w="1638940"/>
              </a:tblGrid>
              <a:tr h="504056">
                <a:tc gridSpan="6">
                  <a:txBody>
                    <a:bodyPr/>
                    <a:lstStyle/>
                    <a:p>
                      <a:pPr algn="ctr"/>
                      <a:r>
                        <a:rPr kumimoji="0" lang="ru-RU" sz="2400" b="0" kern="1200" dirty="0" smtClean="0">
                          <a:solidFill>
                            <a:schemeClr val="tx1"/>
                          </a:solidFill>
                          <a:latin typeface="Liberation Serif" pitchFamily="18" charset="0"/>
                          <a:ea typeface="+mn-ea"/>
                          <a:cs typeface="+mn-cs"/>
                        </a:rPr>
                        <a:t>Наименование архива</a:t>
                      </a:r>
                      <a:endParaRPr lang="ru-RU" sz="2400" b="0" dirty="0">
                        <a:solidFill>
                          <a:schemeClr val="tx1"/>
                        </a:solidFill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66884"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Номер </a:t>
                      </a:r>
                      <a:r>
                        <a:rPr lang="ru-RU" sz="2200" dirty="0" err="1">
                          <a:latin typeface="Liberation Serif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2200" dirty="0" err="1">
                          <a:latin typeface="Liberation Serif"/>
                          <a:ea typeface="Times New Roman"/>
                          <a:cs typeface="Times New Roman"/>
                        </a:rPr>
                        <a:t>п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Вид </a:t>
                      </a:r>
                      <a:endParaRPr lang="ru-RU" sz="2200" dirty="0" smtClean="0">
                        <a:latin typeface="Liberation Serif"/>
                        <a:ea typeface="Times New Roman"/>
                        <a:cs typeface="Times New Roman"/>
                      </a:endParaRPr>
                    </a:p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latin typeface="Liberation Serif"/>
                          <a:ea typeface="Times New Roman"/>
                          <a:cs typeface="Times New Roman"/>
                        </a:rPr>
                        <a:t>документа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Наименование </a:t>
                      </a:r>
                      <a:r>
                        <a:rPr lang="ru-RU" sz="2200" dirty="0" smtClean="0">
                          <a:latin typeface="Liberation Serif"/>
                          <a:ea typeface="Times New Roman"/>
                          <a:cs typeface="Times New Roman"/>
                        </a:rPr>
                        <a:t>организации             /фонда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Крайние даты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  <a:tabLst>
                          <a:tab pos="571500" algn="l"/>
                        </a:tabLs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Количество  единиц хранения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hangingPunct="0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Ф.И.О. </a:t>
                      </a:r>
                      <a:r>
                        <a:rPr lang="ru-RU" sz="2200" dirty="0" smtClean="0">
                          <a:latin typeface="Liberation Serif"/>
                          <a:ea typeface="Times New Roman"/>
                          <a:cs typeface="Times New Roman"/>
                        </a:rPr>
                        <a:t>           и </a:t>
                      </a:r>
                      <a:r>
                        <a:rPr lang="ru-RU" sz="2200" dirty="0">
                          <a:latin typeface="Liberation Serif"/>
                          <a:ea typeface="Times New Roman"/>
                          <a:cs typeface="Times New Roman"/>
                        </a:rPr>
                        <a:t>должность докладчика</a:t>
                      </a:r>
                      <a:endParaRPr lang="ru-RU" sz="2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766884"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1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2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3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4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5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latin typeface="Liberation Serif" pitchFamily="18" charset="0"/>
                      </a:endParaRPr>
                    </a:p>
                    <a:p>
                      <a:pPr algn="ctr"/>
                      <a:r>
                        <a:rPr lang="ru-RU" sz="2000" dirty="0" smtClean="0">
                          <a:latin typeface="Liberation Serif" pitchFamily="18" charset="0"/>
                        </a:rPr>
                        <a:t>6</a:t>
                      </a:r>
                      <a:endParaRPr lang="ru-RU" sz="2000" dirty="0">
                        <a:latin typeface="Liberation Serif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08721"/>
            <a:ext cx="7772400" cy="864096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Liberation Serif" pitchFamily="18" charset="0"/>
              </a:rPr>
              <a:t>Организация работы с документами, поступающими на рассмотрение ЭПК 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Liberation Serif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2" y="1844824"/>
            <a:ext cx="8098159" cy="4608512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latin typeface="Liberation Serif" pitchFamily="18" charset="0"/>
              </a:rPr>
              <a:t> </a:t>
            </a:r>
          </a:p>
          <a:p>
            <a:pPr>
              <a:buFont typeface="Wingdings" pitchFamily="2" charset="2"/>
              <a:buChar char="q"/>
            </a:pPr>
            <a:r>
              <a:rPr lang="ru-RU" sz="2200" dirty="0" smtClean="0">
                <a:solidFill>
                  <a:schemeClr val="tx1"/>
                </a:solidFill>
                <a:latin typeface="Liberation Serif" pitchFamily="18" charset="0"/>
              </a:rPr>
              <a:t>Ответственность за качество представляемых на рассмотрение ЭПК документов возлагается на исполнителей, представивших эти документы.</a:t>
            </a:r>
          </a:p>
          <a:p>
            <a:endParaRPr lang="ru-RU" sz="2200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200" dirty="0" smtClean="0">
                <a:solidFill>
                  <a:schemeClr val="tx1"/>
                </a:solidFill>
                <a:latin typeface="Liberation Serif" pitchFamily="18" charset="0"/>
              </a:rPr>
              <a:t>Эксперт ЭПК рассматривает документы в </a:t>
            </a:r>
            <a:r>
              <a:rPr lang="ru-RU" sz="2200" b="1" dirty="0" smtClean="0">
                <a:solidFill>
                  <a:schemeClr val="tx1"/>
                </a:solidFill>
                <a:latin typeface="Liberation Serif" pitchFamily="18" charset="0"/>
              </a:rPr>
              <a:t>течение 5-ти рабочих дней</a:t>
            </a:r>
            <a:r>
              <a:rPr lang="ru-RU" sz="2200" dirty="0" smtClean="0">
                <a:solidFill>
                  <a:schemeClr val="tx1"/>
                </a:solidFill>
                <a:latin typeface="Liberation Serif" pitchFamily="18" charset="0"/>
              </a:rPr>
              <a:t> после назначения его ответственным за проверку качества подготовки вопроса к рассмотрению на заседании ЭПК и подготовку свода замечаний. </a:t>
            </a:r>
          </a:p>
          <a:p>
            <a:endParaRPr lang="ru-RU" sz="2200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200" dirty="0" smtClean="0">
                <a:solidFill>
                  <a:schemeClr val="tx1"/>
                </a:solidFill>
                <a:latin typeface="Liberation Serif" pitchFamily="18" charset="0"/>
              </a:rPr>
              <a:t>При наличии замечаний развернутое заключение эксперта и свод замечаний передается исполнителю не менее чем за три дня до заседания ЭПК.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692697"/>
            <a:ext cx="7772400" cy="864096"/>
          </a:xfrm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Liberation Serif" pitchFamily="18" charset="0"/>
              </a:rPr>
              <a:t>Организация работы с документами, поступающими на рассмотрение ЭПК </a:t>
            </a:r>
            <a:endParaRPr lang="ru-RU" sz="2400" dirty="0">
              <a:solidFill>
                <a:schemeClr val="accent3">
                  <a:lumMod val="75000"/>
                </a:schemeClr>
              </a:solidFill>
              <a:latin typeface="Liberation Serif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3528" y="1628800"/>
            <a:ext cx="8640960" cy="5112568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 </a:t>
            </a:r>
          </a:p>
          <a:p>
            <a:pPr>
              <a:buFont typeface="Wingdings" pitchFamily="2" charset="2"/>
              <a:buChar char="q"/>
            </a:pPr>
            <a:r>
              <a:rPr lang="ru-RU" sz="2600" dirty="0" smtClean="0">
                <a:latin typeface="Liberation Serif" pitchFamily="18" charset="0"/>
              </a:rPr>
              <a:t>Вся документация, подлежащая рассмотрению ЭПК, представляется секретарю ЭПК </a:t>
            </a:r>
            <a:r>
              <a:rPr lang="ru-RU" sz="2600" b="1" dirty="0" smtClean="0">
                <a:latin typeface="Liberation Serif" pitchFamily="18" charset="0"/>
              </a:rPr>
              <a:t>не позднее, чем за 10 рабочих дней </a:t>
            </a:r>
            <a:r>
              <a:rPr lang="ru-RU" sz="2600" dirty="0" smtClean="0">
                <a:latin typeface="Liberation Serif" pitchFamily="18" charset="0"/>
              </a:rPr>
              <a:t>до заседания. </a:t>
            </a:r>
          </a:p>
          <a:p>
            <a:endParaRPr lang="ru-RU" sz="2600" dirty="0" smtClean="0"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600" dirty="0" smtClean="0">
                <a:latin typeface="Liberation Serif" pitchFamily="18" charset="0"/>
              </a:rPr>
              <a:t>Крайний срок подачи документов на рассмотрение ЭПК указывается в графике работы ЭПК, подлежащем утверждению Начальником Управления архивами.</a:t>
            </a:r>
          </a:p>
          <a:p>
            <a:pPr>
              <a:buFont typeface="Wingdings" pitchFamily="2" charset="2"/>
              <a:buChar char="q"/>
            </a:pPr>
            <a:endParaRPr lang="ru-RU" sz="2600" dirty="0" smtClean="0"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600" dirty="0" smtClean="0">
                <a:latin typeface="Liberation Serif" pitchFamily="18" charset="0"/>
              </a:rPr>
              <a:t>Исполнитель вправе отклонить замечания членов ЭПК и экспертов при ЭПК согласно процедуре, предусмотренной настоящим Регламентом.</a:t>
            </a:r>
          </a:p>
          <a:p>
            <a:pPr>
              <a:buFont typeface="Wingdings" pitchFamily="2" charset="2"/>
              <a:buChar char="q"/>
            </a:pPr>
            <a:endParaRPr lang="ru-RU" sz="2600" dirty="0" smtClean="0"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600" dirty="0" smtClean="0">
                <a:latin typeface="Liberation Serif" pitchFamily="18" charset="0"/>
              </a:rPr>
              <a:t>В случае отклонения замечаний исполнителем документов составляется свод отклоненных замечаний с указанием нормативно-правового обоснования отклонения, который представляется секретарю ЭПК и рассматривается на заседании ЭПК.</a:t>
            </a:r>
          </a:p>
          <a:p>
            <a:endParaRPr lang="ru-RU" sz="2600" dirty="0" smtClean="0">
              <a:latin typeface="Liberation Serif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18457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  </a:t>
            </a:r>
          </a:p>
          <a:p>
            <a:pPr algn="ctr">
              <a:buNone/>
            </a:pPr>
            <a:r>
              <a:rPr lang="ru-RU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Законодательство Российской Федерации                              и Свердловской области</a:t>
            </a:r>
          </a:p>
          <a:p>
            <a:pPr algn="ctr">
              <a:buNone/>
            </a:pPr>
            <a:endParaRPr lang="ru-RU" b="1" dirty="0" smtClean="0">
              <a:solidFill>
                <a:srgbClr val="0070C0"/>
              </a:solidFill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</a:rPr>
              <a:t> </a:t>
            </a:r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Федеральный закон от 22 октября 2004 года № 125-ФЗ                   «Об архивном деле в Российской Федерации»</a:t>
            </a:r>
            <a:r>
              <a:rPr lang="en-US" sz="2400" dirty="0" smtClean="0">
                <a:latin typeface="Liberation Serif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Закон Свердловской области от 25 марта 2005 года № 5-ОЗ  «Об архивном деле в Свердловской области»</a:t>
            </a:r>
            <a:endParaRPr lang="en-US" sz="2400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Liberation Serif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820472" cy="576064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  </a:t>
            </a:r>
          </a:p>
          <a:p>
            <a:pPr algn="ctr">
              <a:buNone/>
            </a:pPr>
            <a:r>
              <a:rPr lang="ru-RU" sz="2400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Нормативно-правовые акты Российской Федерации</a:t>
            </a:r>
          </a:p>
          <a:p>
            <a:pPr algn="ctr">
              <a:buNone/>
            </a:pPr>
            <a:endParaRPr lang="ru-RU" sz="2400" b="1" dirty="0" smtClean="0">
              <a:solidFill>
                <a:srgbClr val="0070C0"/>
              </a:solidFill>
              <a:latin typeface="Liberation Serif" pitchFamily="18" charset="0"/>
            </a:endParaRPr>
          </a:p>
          <a:p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приказ Министерства культуры Российской Федерации</a:t>
            </a:r>
          </a:p>
          <a:p>
            <a:pPr>
              <a:buNone/>
            </a:pPr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    от 31.03.2015</a:t>
            </a:r>
            <a:r>
              <a:rPr lang="en-US" sz="2400" dirty="0" smtClean="0">
                <a:latin typeface="Liberation Serif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№ 526 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органах, органах местного самоуправления и организациях»</a:t>
            </a:r>
            <a:r>
              <a:rPr lang="en-US" sz="2400" dirty="0" smtClean="0">
                <a:latin typeface="Liberation Serif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приказ Федерального архивного агентства от 02.03.2020 № 24</a:t>
            </a:r>
            <a:br>
              <a:rPr lang="ru-RU" sz="2400" dirty="0" smtClean="0">
                <a:latin typeface="Liberation Serif" pitchFamily="18" charset="0"/>
                <a:cs typeface="Times New Roman" pitchFamily="18" charset="0"/>
              </a:rPr>
            </a:br>
            <a:r>
              <a:rPr lang="ru-RU" sz="2400" dirty="0" smtClean="0">
                <a:latin typeface="Liberation Serif" pitchFamily="18" charset="0"/>
                <a:cs typeface="Times New Roman" pitchFamily="18" charset="0"/>
              </a:rPr>
              <a:t> «Об утверждении Правил организации хранения, комплектования, учета и использования документов Архивного фонда Российской Федерации и других архивных документов в государственных и муниципальных архивах, музеях и библиотеках, научных организациях»</a:t>
            </a:r>
          </a:p>
          <a:p>
            <a:endParaRPr lang="ru-RU" sz="2400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8892480" cy="576064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  </a:t>
            </a:r>
          </a:p>
          <a:p>
            <a:pPr algn="ctr">
              <a:buNone/>
            </a:pPr>
            <a:r>
              <a:rPr lang="ru-RU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Правовые акты Управления архивами Свердловской области</a:t>
            </a:r>
          </a:p>
          <a:p>
            <a:pPr algn="ctr">
              <a:buNone/>
            </a:pPr>
            <a:endParaRPr lang="ru-RU" b="1" dirty="0" smtClean="0">
              <a:solidFill>
                <a:srgbClr val="0070C0"/>
              </a:solidFill>
              <a:latin typeface="Liberation Serif" pitchFamily="18" charset="0"/>
            </a:endParaRPr>
          </a:p>
          <a:p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приказ Управления архивами Свердловской области от 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29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12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.20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16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 № 27-01-33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/259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 «Об утверждении Положения об Экспертно-проверочной комиссии Управления архивами Свердловской области»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;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 </a:t>
            </a:r>
          </a:p>
          <a:p>
            <a:endParaRPr lang="ru-RU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приказ Управления архивами Свердловской области от 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29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.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12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.20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16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 № 27-01-33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/260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 «Об утверждении Регламента работы Экспертно-проверочной комиссии Управления архивами Свердловской области»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;</a:t>
            </a:r>
          </a:p>
          <a:p>
            <a:endParaRPr lang="ru-RU" dirty="0" smtClean="0">
              <a:latin typeface="Liberation Serif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приказ Управления архивами Свердловской области от 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7.03.2020 № 27-01-33</a:t>
            </a:r>
            <a:r>
              <a:rPr lang="en-US" dirty="0" smtClean="0">
                <a:latin typeface="Liberation Serif" pitchFamily="18" charset="0"/>
                <a:cs typeface="Times New Roman" pitchFamily="18" charset="0"/>
              </a:rPr>
              <a:t>/</a:t>
            </a:r>
            <a:r>
              <a:rPr lang="ru-RU" dirty="0" smtClean="0">
                <a:latin typeface="Liberation Serif" pitchFamily="18" charset="0"/>
                <a:cs typeface="Times New Roman" pitchFamily="18" charset="0"/>
              </a:rPr>
              <a:t>51 «О работе экспертно-проверочной комиссии Управления архивами Свердловской области» </a:t>
            </a:r>
          </a:p>
          <a:p>
            <a:endParaRPr lang="ru-RU" dirty="0" smtClean="0">
              <a:latin typeface="Liberation Serif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000" dirty="0">
              <a:latin typeface="Liberation Serif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692696"/>
            <a:ext cx="8892480" cy="532859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sz="2400" dirty="0" smtClean="0">
                <a:solidFill>
                  <a:srgbClr val="0070C0"/>
                </a:solidFill>
              </a:rPr>
              <a:t>   </a:t>
            </a:r>
          </a:p>
          <a:p>
            <a:pPr algn="ctr">
              <a:buNone/>
            </a:pPr>
            <a:r>
              <a:rPr lang="ru-RU" sz="2600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Экспертно-проверочная комиссия (ЭПК)</a:t>
            </a:r>
          </a:p>
          <a:p>
            <a:pPr algn="ctr">
              <a:buNone/>
            </a:pPr>
            <a:r>
              <a:rPr lang="ru-RU" sz="2600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Управления архивами Свердловской области</a:t>
            </a:r>
          </a:p>
          <a:p>
            <a:pPr algn="ctr">
              <a:buNone/>
            </a:pPr>
            <a:r>
              <a:rPr lang="ru-RU" sz="2600" dirty="0" smtClean="0">
                <a:latin typeface="Liberation Serif" pitchFamily="18" charset="0"/>
              </a:rPr>
              <a:t>  - постоянно действующий совещательный орган, осуществляющий рассмотрение научно-методических и практических вопросов, связанных с экспертизой ценности документов и включением их в состав Архивного фонда Российской Федерации, а также с определением в его составе особо ценных документов, в том числе уникальных документов, вопросов, связанных с экспертизой ценности документов в государственных архивах Свердловской области, муниципальных архивах, расположенных на территории Свердловской области и архивах организаций, расположенных на территории Свердловской области.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5536" y="1124744"/>
            <a:ext cx="8496944" cy="51845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Liberation Serif" pitchFamily="18" charset="0"/>
              </a:rPr>
              <a:t>Решения ЭПК вступают в силу после утверждения протокола заседания ЭПК Начальником Управления архивами.</a:t>
            </a:r>
          </a:p>
          <a:p>
            <a:endParaRPr lang="ru-RU" sz="2400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Liberation Serif" pitchFamily="18" charset="0"/>
              </a:rPr>
              <a:t>Решения ЭПК, принятые в пределах ее компетенции, являются обязательными для исполнения государственными и муниципальными архивами, а также органами государственной власти Свердловской области, органами местного самоуправления, расположенными на территории Свердловской области, организациями–источниками комплектования государственных и муниципальных архивов.</a:t>
            </a:r>
            <a:endParaRPr lang="ru-RU" sz="2400" dirty="0">
              <a:solidFill>
                <a:schemeClr val="tx1"/>
              </a:solidFill>
              <a:latin typeface="Liberation Serif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3568" y="764704"/>
            <a:ext cx="8136904" cy="532859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Liberation Serif" pitchFamily="18" charset="0"/>
              </a:rPr>
              <a:t>В состав ЭПК, утверждаемый  приказом Управления архивами, входят: председатель, заместитель председателя, секретарь и члены ЭПК из числа специалистов Управления архивами, государственных архивов.</a:t>
            </a:r>
          </a:p>
          <a:p>
            <a:pPr>
              <a:buFont typeface="Wingdings" pitchFamily="2" charset="2"/>
              <a:buChar char="q"/>
            </a:pPr>
            <a:endParaRPr lang="ru-RU" sz="2400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Liberation Serif" pitchFamily="18" charset="0"/>
              </a:rPr>
              <a:t>Председателем ЭПК назначается Заместитель Начальника Управления архивами.</a:t>
            </a:r>
          </a:p>
          <a:p>
            <a:pPr>
              <a:buFont typeface="Wingdings" pitchFamily="2" charset="2"/>
              <a:buChar char="q"/>
            </a:pPr>
            <a:endParaRPr lang="ru-RU" sz="2400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latin typeface="Liberation Serif" pitchFamily="18" charset="0"/>
              </a:rPr>
              <a:t>Для предварительного рассмотрения документов при ЭПК действует группа экспертов, состав которой утверждается приказом Управления архивами по представлению председателя ЭПК. </a:t>
            </a:r>
          </a:p>
          <a:p>
            <a:endParaRPr lang="ru-RU" sz="2400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223664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692696"/>
            <a:ext cx="8496944" cy="5832648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pPr algn="ctr">
              <a:spcBef>
                <a:spcPct val="0"/>
              </a:spcBef>
            </a:pPr>
            <a:r>
              <a:rPr lang="ru-RU" sz="2800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Положение об экспертно-проверочной комиссии Управления архивами Свердловской области определяет</a:t>
            </a:r>
            <a:r>
              <a:rPr lang="en-US" sz="2800" b="1" dirty="0" smtClean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  <a:latin typeface="Liberation Serif" pitchFamily="18" charset="0"/>
                <a:ea typeface="+mj-ea"/>
                <a:cs typeface="+mj-cs"/>
              </a:rPr>
              <a:t>:</a:t>
            </a:r>
            <a:endParaRPr lang="ru-RU" sz="2800" b="1" dirty="0" smtClean="0">
              <a:ln w="12700">
                <a:solidFill>
                  <a:schemeClr val="accent2">
                    <a:shade val="90000"/>
                    <a:satMod val="150000"/>
                  </a:schemeClr>
                </a:solidFill>
              </a:ln>
              <a:solidFill>
                <a:schemeClr val="accent3">
                  <a:lumMod val="75000"/>
                </a:schemeClr>
              </a:solidFill>
              <a:effectLst>
                <a:outerShdw blurRad="38100" dist="38100" dir="5400000" algn="tl" rotWithShape="0">
                  <a:srgbClr val="000000">
                    <a:alpha val="25000"/>
                  </a:srgbClr>
                </a:outerShdw>
              </a:effectLst>
              <a:latin typeface="Liberation Serif" pitchFamily="18" charset="0"/>
              <a:ea typeface="+mj-ea"/>
              <a:cs typeface="+mj-cs"/>
            </a:endParaRPr>
          </a:p>
          <a:p>
            <a:endParaRPr lang="ru-RU" b="1" dirty="0" smtClean="0">
              <a:latin typeface="Liberation Serif" pitchFamily="18" charset="0"/>
            </a:endParaRPr>
          </a:p>
          <a:p>
            <a:pPr algn="ctr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dirty="0" smtClean="0">
                <a:latin typeface="Liberation Serif" pitchFamily="18" charset="0"/>
              </a:rPr>
              <a:t> </a:t>
            </a:r>
            <a:r>
              <a:rPr lang="ru-RU" sz="2400" b="1" dirty="0" smtClean="0">
                <a:latin typeface="Liberation Serif" pitchFamily="18" charset="0"/>
              </a:rPr>
              <a:t>Основные задачи ЭПК</a:t>
            </a:r>
          </a:p>
          <a:p>
            <a:pPr algn="ctr">
              <a:spcBef>
                <a:spcPts val="0"/>
              </a:spcBef>
            </a:pPr>
            <a:endParaRPr lang="ru-RU" sz="2400" b="1" dirty="0" smtClean="0">
              <a:latin typeface="Liberation Serif" pitchFamily="18" charset="0"/>
            </a:endParaRPr>
          </a:p>
          <a:p>
            <a:pPr algn="ctr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b="1" dirty="0" smtClean="0">
                <a:latin typeface="Liberation Serif" pitchFamily="18" charset="0"/>
              </a:rPr>
              <a:t> Функции ЭПК</a:t>
            </a:r>
          </a:p>
          <a:p>
            <a:pPr algn="ctr">
              <a:spcBef>
                <a:spcPts val="0"/>
              </a:spcBef>
              <a:buFont typeface="Wingdings" pitchFamily="2" charset="2"/>
              <a:buChar char="q"/>
            </a:pPr>
            <a:endParaRPr lang="ru-RU" sz="2400" b="1" dirty="0" smtClean="0">
              <a:latin typeface="Liberation Serif" pitchFamily="18" charset="0"/>
            </a:endParaRPr>
          </a:p>
          <a:p>
            <a:pPr algn="ctr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b="1" dirty="0" smtClean="0">
                <a:latin typeface="Liberation Serif" pitchFamily="18" charset="0"/>
              </a:rPr>
              <a:t>Права ЭПК</a:t>
            </a:r>
          </a:p>
          <a:p>
            <a:pPr algn="ctr">
              <a:spcBef>
                <a:spcPts val="0"/>
              </a:spcBef>
              <a:buFont typeface="Wingdings" pitchFamily="2" charset="2"/>
              <a:buChar char="q"/>
            </a:pPr>
            <a:endParaRPr lang="ru-RU" sz="2400" b="1" dirty="0" smtClean="0">
              <a:latin typeface="Liberation Serif" pitchFamily="18" charset="0"/>
            </a:endParaRPr>
          </a:p>
          <a:p>
            <a:pPr algn="ctr">
              <a:spcBef>
                <a:spcPts val="0"/>
              </a:spcBef>
              <a:buFont typeface="Wingdings" pitchFamily="2" charset="2"/>
              <a:buChar char="q"/>
            </a:pPr>
            <a:r>
              <a:rPr lang="ru-RU" sz="2400" b="1" dirty="0" smtClean="0">
                <a:latin typeface="Liberation Serif" pitchFamily="18" charset="0"/>
              </a:rPr>
              <a:t>Организацию работы ЭПК</a:t>
            </a:r>
          </a:p>
          <a:p>
            <a:pPr>
              <a:buFont typeface="Arial" pitchFamily="34" charset="0"/>
              <a:buChar char="•"/>
            </a:pPr>
            <a:endParaRPr lang="ru-RU" sz="2400" b="1" dirty="0" smtClean="0">
              <a:latin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764704"/>
            <a:ext cx="7772400" cy="223664"/>
          </a:xfrm>
        </p:spPr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7544" y="476672"/>
            <a:ext cx="8496944" cy="6048672"/>
          </a:xfrm>
        </p:spPr>
        <p:txBody>
          <a:bodyPr>
            <a:normAutofit fontScale="47500" lnSpcReduction="20000"/>
          </a:bodyPr>
          <a:lstStyle/>
          <a:p>
            <a:endParaRPr lang="ru-RU" b="1" dirty="0" smtClean="0"/>
          </a:p>
          <a:p>
            <a:r>
              <a:rPr lang="ru-RU" sz="4200" b="1" dirty="0" smtClean="0">
                <a:solidFill>
                  <a:schemeClr val="tx1"/>
                </a:solidFill>
                <a:latin typeface="Liberation Serif" pitchFamily="18" charset="0"/>
              </a:rPr>
              <a:t>Экспертно-проверочная комиссия имеет право принимать решения о согласовании:</a:t>
            </a:r>
            <a:endParaRPr lang="ru-RU" sz="4200" dirty="0" smtClean="0">
              <a:solidFill>
                <a:schemeClr val="tx1"/>
              </a:solidFill>
              <a:latin typeface="Liberation Serif" pitchFamily="18" charset="0"/>
            </a:endParaRPr>
          </a:p>
          <a:p>
            <a:r>
              <a:rPr lang="ru-RU" sz="3300" dirty="0" smtClean="0">
                <a:solidFill>
                  <a:schemeClr val="tx1"/>
                </a:solidFill>
                <a:latin typeface="Liberation Serif" pitchFamily="18" charset="0"/>
              </a:rPr>
              <a:t> 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проектов списков организаций-источников комплектования государственных и муниципальных архивов, в том числе проектов списков организаций–источников комплектования НТД , проектов списков организаций–источников комплектования аудиовизуальными документами, проектов списков граждан (собственников или владельцев  архивных документов) – источников комплектования, проектов списков возможных источников комплектования, 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примерных и конкретных номенклатур дел,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описей дел по личному составу, 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актов о </a:t>
            </a:r>
            <a:r>
              <a:rPr lang="ru-RU" sz="3800" dirty="0" err="1" smtClean="0">
                <a:solidFill>
                  <a:schemeClr val="tx1"/>
                </a:solidFill>
                <a:latin typeface="Liberation Serif" pitchFamily="18" charset="0"/>
              </a:rPr>
              <a:t>необнаружении</a:t>
            </a: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 дел, пути розыска которых исчерпаны, 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актов о неисправимых повреждениях дел, </a:t>
            </a:r>
          </a:p>
          <a:p>
            <a:pPr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актов об утрате документов,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сдаточных описей граждан (собственников или владельцев  архивных документов), 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положений об архиве, положений о временном архивном хранении документов, положений об ЭК, положений о ЦЭК, 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инструкций по делопроизводству организаций–источников комплектования  государственных и муниципальных архивов, 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эскизов бланков с применением герба Свердловской области; 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предложений о включении документов в Государственный реестр уникальных документов Архивного фонда РФ; </a:t>
            </a:r>
          </a:p>
          <a:p>
            <a:pPr lvl="0">
              <a:buFont typeface="Arial" pitchFamily="34" charset="0"/>
              <a:buChar char="•"/>
            </a:pPr>
            <a:r>
              <a:rPr lang="ru-RU" sz="3800" dirty="0" smtClean="0">
                <a:solidFill>
                  <a:schemeClr val="tx1"/>
                </a:solidFill>
                <a:latin typeface="Liberation Serif" pitchFamily="18" charset="0"/>
              </a:rPr>
              <a:t>предложений о включении в областной государственный реестр уникальных документов, находящихся в государственной собственности Свердловской области. </a:t>
            </a:r>
          </a:p>
          <a:p>
            <a:pPr>
              <a:buFont typeface="Arial" pitchFamily="34" charset="0"/>
              <a:buChar char="•"/>
            </a:pPr>
            <a:endParaRPr lang="ru-RU" sz="2400" b="1" dirty="0" smtClean="0">
              <a:latin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537</TotalTime>
  <Words>706</Words>
  <Application>Microsoft Office PowerPoint</Application>
  <PresentationFormat>Экран (4:3)</PresentationFormat>
  <Paragraphs>180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Городская</vt:lpstr>
      <vt:lpstr>Об организации работы  экспертно-проверочной комиссии Управления архивами Свердловской области (ЭПК).  Порядок представления документов                к рассмотрению ЭПК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Слайд 14</vt:lpstr>
      <vt:lpstr>Организация работы с документами, поступающими на рассмотрение ЭПК </vt:lpstr>
      <vt:lpstr>Организация работы с документами, поступающими на рассмотрение ЭПК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Acer</dc:creator>
  <cp:lastModifiedBy>t.stafeeva</cp:lastModifiedBy>
  <cp:revision>61</cp:revision>
  <dcterms:created xsi:type="dcterms:W3CDTF">2016-12-22T15:02:25Z</dcterms:created>
  <dcterms:modified xsi:type="dcterms:W3CDTF">2023-03-15T06:55:32Z</dcterms:modified>
</cp:coreProperties>
</file>